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02" r:id="rId3"/>
    <p:sldId id="303" r:id="rId4"/>
    <p:sldId id="328" r:id="rId5"/>
    <p:sldId id="349" r:id="rId6"/>
    <p:sldId id="290" r:id="rId7"/>
    <p:sldId id="348" r:id="rId8"/>
    <p:sldId id="359" r:id="rId9"/>
    <p:sldId id="360" r:id="rId10"/>
    <p:sldId id="356" r:id="rId11"/>
    <p:sldId id="350" r:id="rId12"/>
    <p:sldId id="351" r:id="rId13"/>
    <p:sldId id="352" r:id="rId14"/>
    <p:sldId id="361" r:id="rId15"/>
    <p:sldId id="353" r:id="rId16"/>
    <p:sldId id="357" r:id="rId17"/>
    <p:sldId id="358" r:id="rId18"/>
    <p:sldId id="355" r:id="rId19"/>
    <p:sldId id="35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842"/>
    <p:restoredTop sz="65043"/>
  </p:normalViewPr>
  <p:slideViewPr>
    <p:cSldViewPr snapToGrid="0" snapToObjects="1">
      <p:cViewPr varScale="1">
        <p:scale>
          <a:sx n="61" d="100"/>
          <a:sy n="61" d="100"/>
        </p:scale>
        <p:origin x="384" y="208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64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9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09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for interaction model </a:t>
            </a:r>
            <a:r>
              <a:rPr lang="en-US"/>
              <a:t>and plotting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4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0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bias-variance tradeoff is another set of terminology you may hear used to describe underfitting and overfitting</a:t>
            </a:r>
          </a:p>
          <a:p>
            <a:r>
              <a:rPr lang="en-US" dirty="0"/>
              <a:t>A model that is very underfit has high bias</a:t>
            </a:r>
          </a:p>
          <a:p>
            <a:r>
              <a:rPr lang="en-US" dirty="0"/>
              <a:t>A model that is very overfit has high variance</a:t>
            </a:r>
          </a:p>
          <a:p>
            <a:r>
              <a:rPr lang="en-US" dirty="0"/>
              <a:t>	Note, the word “variance” is used a lot of different ways in statistics</a:t>
            </a:r>
          </a:p>
          <a:p>
            <a:r>
              <a:rPr lang="en-US" dirty="0"/>
              <a:t>	This is one reason to prefer the terms “underfitting” and “overfitting”, it avoids confusion</a:t>
            </a:r>
          </a:p>
          <a:p>
            <a:endParaRPr lang="en-US" dirty="0"/>
          </a:p>
          <a:p>
            <a:r>
              <a:rPr lang="en-US" dirty="0"/>
              <a:t>And again:</a:t>
            </a:r>
          </a:p>
          <a:p>
            <a:r>
              <a:rPr lang="en-US" dirty="0"/>
              <a:t>	When we underfit we learn too little from the data</a:t>
            </a:r>
          </a:p>
          <a:p>
            <a:r>
              <a:rPr lang="en-US" dirty="0"/>
              <a:t>	When we overfit we learn too much from the data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/understanding-the-bias-variance-tradeoff-165e6942b229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5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interactions as </a:t>
            </a:r>
            <a:r>
              <a:rPr lang="en-US"/>
              <a:t>conditional predictor </a:t>
            </a:r>
            <a:r>
              <a:rPr lang="en-US" dirty="0"/>
              <a:t>relationships</a:t>
            </a:r>
          </a:p>
          <a:p>
            <a:r>
              <a:rPr lang="en-US" dirty="0"/>
              <a:t>We’re going to build up in this lecture towards generating linear models with interaction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Ai is a dummy variable indicating whether or not the country in question is within Africa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7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0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the unity between many common statistical tests and the procedures we’ve learned in this course (implementing these types of analyses as different forms of regression)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lindeloev.github.io</a:t>
            </a:r>
            <a:r>
              <a:rPr lang="en-US" dirty="0"/>
              <a:t>/tests-as-linear/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to lecture code for model fitting up through interactions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Interactions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11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06 April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E666B-05AD-F54E-AF8C-4E9E5A7AB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639"/>
            <a:ext cx="9144000" cy="614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93220"/>
                <a:ext cx="7886700" cy="4460870"/>
              </a:xfrm>
              <a:blipFill>
                <a:blip r:embed="rId3"/>
                <a:stretch>
                  <a:fillRect t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8426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762"/>
                <a:ext cx="7886700" cy="4024452"/>
              </a:xfrm>
              <a:blipFill>
                <a:blip r:embed="rId3"/>
                <a:stretch>
                  <a:fillRect t="-4732" b="-5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Do Some Math!</a:t>
            </a:r>
          </a:p>
        </p:txBody>
      </p:sp>
    </p:spTree>
    <p:extLst>
      <p:ext uri="{BB962C8B-B14F-4D97-AF65-F5344CB8AC3E}">
        <p14:creationId xmlns:p14="http://schemas.microsoft.com/office/powerpoint/2010/main" val="353878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4732" b="-5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Do Some Math!</a:t>
            </a:r>
          </a:p>
        </p:txBody>
      </p:sp>
    </p:spTree>
    <p:extLst>
      <p:ext uri="{BB962C8B-B14F-4D97-AF65-F5344CB8AC3E}">
        <p14:creationId xmlns:p14="http://schemas.microsoft.com/office/powerpoint/2010/main" val="86808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40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64621"/>
                <a:ext cx="7886700" cy="4024452"/>
              </a:xfrm>
              <a:blipFill>
                <a:blip r:embed="rId3"/>
                <a:stretch>
                  <a:fillRect t="-4732" b="-5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82B45E-54BB-A84F-BCE3-D5241FD9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Do Some Math!</a:t>
            </a:r>
          </a:p>
        </p:txBody>
      </p:sp>
    </p:spTree>
    <p:extLst>
      <p:ext uri="{BB962C8B-B14F-4D97-AF65-F5344CB8AC3E}">
        <p14:creationId xmlns:p14="http://schemas.microsoft.com/office/powerpoint/2010/main" val="359957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40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 (Conventional Form)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Ruggedness, Continent Identity, </a:t>
            </a:r>
            <a:r>
              <a:rPr lang="en-US" sz="3600" u="sng" dirty="0">
                <a:latin typeface="Garamond" panose="02020404030301010803" pitchFamily="18" charset="0"/>
              </a:rPr>
              <a:t>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14731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2782E-CC43-D849-9568-3E3E64037A78}"/>
              </a:ext>
            </a:extLst>
          </p:cNvPr>
          <p:cNvSpPr txBox="1"/>
          <p:nvPr/>
        </p:nvSpPr>
        <p:spPr>
          <a:xfrm>
            <a:off x="1967023" y="2651760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Outside of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0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0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* </m:t>
                    </m:r>
                    <m:r>
                      <m:rPr>
                        <m:nor/>
                      </m:rPr>
                      <a:rPr lang="en-US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*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  <a:blipFill>
                <a:blip r:embed="rId4"/>
                <a:stretch>
                  <a:fillRect t="-9677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6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BB1ED-EBCF-184D-80AB-53425901763D}"/>
              </a:ext>
            </a:extLst>
          </p:cNvPr>
          <p:cNvSpPr txBox="1"/>
          <p:nvPr/>
        </p:nvSpPr>
        <p:spPr>
          <a:xfrm>
            <a:off x="1967023" y="2654323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In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1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1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* </m:t>
                    </m:r>
                    <m:r>
                      <m:rPr>
                        <m:nor/>
                      </m:rPr>
                      <a:rPr lang="en-US" sz="4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*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40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</m:t>
                    </m:r>
                    <m:r>
                      <m:rPr>
                        <m:nor/>
                      </m:rPr>
                      <a:rPr lang="en-US" sz="4000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  <a:blipFill>
                <a:blip r:embed="rId4"/>
                <a:stretch>
                  <a:fillRect t="-6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5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b</a:t>
                </a:r>
                <a:r>
                  <a:rPr lang="en-US" sz="4000" dirty="0" err="1">
                    <a:latin typeface="Garamond" panose="02020404030301010803" pitchFamily="18" charset="0"/>
                  </a:rPr>
                  <a:t>looms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en-US" sz="4000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WS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WS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403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10600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Blooms (Conventional Form)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Water, Shade,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267110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1E6D4-1F1A-2D49-99ED-2B2828DE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25" y="0"/>
            <a:ext cx="6424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Centering Predictor Variables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22132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Subtract the raw variable mean from each value of the raw variable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 </a:t>
            </a:r>
          </a:p>
          <a:p>
            <a:r>
              <a:rPr lang="en-US" dirty="0">
                <a:latin typeface="Garamond" panose="02020404030301010803" pitchFamily="18" charset="0"/>
              </a:rPr>
              <a:t>Interpretation: a value of 0 for a centered variable corresponds to the mean value of the raw variable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Benefits: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model fitting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interpretability of the intercept parameter</a:t>
            </a:r>
          </a:p>
        </p:txBody>
      </p:sp>
    </p:spTree>
    <p:extLst>
      <p:ext uri="{BB962C8B-B14F-4D97-AF65-F5344CB8AC3E}">
        <p14:creationId xmlns:p14="http://schemas.microsoft.com/office/powerpoint/2010/main" val="177604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Standardizing Predictor Variables</a:t>
            </a:r>
            <a:endParaRPr lang="en-US" sz="3600" dirty="0">
              <a:latin typeface="Monaco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9568"/>
            <a:ext cx="7886700" cy="529045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Subtract the raw variable mean from each value of the raw variable and divide by the raw variable’s standard deviation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Or the R function </a:t>
            </a:r>
            <a:r>
              <a:rPr lang="en-US" sz="1700" dirty="0">
                <a:latin typeface="Monaco" pitchFamily="2" charset="0"/>
              </a:rPr>
              <a:t>scale()</a:t>
            </a:r>
            <a:r>
              <a:rPr lang="en-US" dirty="0">
                <a:latin typeface="Garamond" panose="02020404030301010803" pitchFamily="18" charset="0"/>
              </a:rPr>
              <a:t> will do this for you</a:t>
            </a: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Interpretation: a value of 0 for a standardized variable corresponds to the mean value of the raw variable, and an increase in 1 unit of the standardized variable corresponds to a 1 standard deviation increase in the raw variable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Benefits: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model fitting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Can improve interpretability of the intercept parameter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Allows easier comparison among predictors in a regression model with multiple predictors (i.e., multiple regression)</a:t>
            </a:r>
          </a:p>
        </p:txBody>
      </p:sp>
    </p:spTree>
    <p:extLst>
      <p:ext uri="{BB962C8B-B14F-4D97-AF65-F5344CB8AC3E}">
        <p14:creationId xmlns:p14="http://schemas.microsoft.com/office/powerpoint/2010/main" val="336318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A0D60A-FF78-E24D-BD3C-661F3290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sz="3600" dirty="0">
                <a:latin typeface="Garamond" panose="02020404030301010803" pitchFamily="18" charset="0"/>
              </a:rPr>
              <a:t>The Bias-Variance Tradeoff</a:t>
            </a:r>
            <a:endParaRPr lang="en-US" sz="3600" dirty="0">
              <a:latin typeface="Monac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59AB8-AF3E-544B-8F70-630DF00D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2692805"/>
            <a:ext cx="8728364" cy="22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67EC5-7B61-E742-9C08-8D7F1382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1563816"/>
            <a:ext cx="8388350" cy="5178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285BD8-2A67-9946-98F5-E7F50C36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8"/>
            <a:ext cx="9143999" cy="1325563"/>
          </a:xfrm>
        </p:spPr>
        <p:txBody>
          <a:bodyPr/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Interactions: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What If Predictors Depend Upon Other Predictors?</a:t>
            </a:r>
            <a:endParaRPr lang="en-US" sz="32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7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3421779"/>
              </a:xfrm>
              <a:blipFill>
                <a:blip r:embed="rId3"/>
                <a:stretch>
                  <a:fillRect t="-4815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Linear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</a:t>
            </a:r>
          </a:p>
        </p:txBody>
      </p:sp>
    </p:spTree>
    <p:extLst>
      <p:ext uri="{BB962C8B-B14F-4D97-AF65-F5344CB8AC3E}">
        <p14:creationId xmlns:p14="http://schemas.microsoft.com/office/powerpoint/2010/main" val="164319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log(GDP)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Normal(8, 100)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Uniform(0, 10)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97130"/>
                <a:ext cx="7886700" cy="4024452"/>
              </a:xfrm>
              <a:blipFill>
                <a:blip r:embed="rId3"/>
                <a:stretch>
                  <a:fillRect t="-4088" b="-5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85908"/>
            <a:ext cx="85153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Multiple Regression for GDP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Ruggedness and Continent Identity</a:t>
            </a:r>
          </a:p>
        </p:txBody>
      </p:sp>
    </p:spTree>
    <p:extLst>
      <p:ext uri="{BB962C8B-B14F-4D97-AF65-F5344CB8AC3E}">
        <p14:creationId xmlns:p14="http://schemas.microsoft.com/office/powerpoint/2010/main" val="57640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82782E-CC43-D849-9568-3E3E64037A78}"/>
              </a:ext>
            </a:extLst>
          </p:cNvPr>
          <p:cNvSpPr txBox="1"/>
          <p:nvPr/>
        </p:nvSpPr>
        <p:spPr>
          <a:xfrm>
            <a:off x="1967023" y="2651760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Outside of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0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0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BF7316-46C1-7D4B-BCBD-5BB06DD52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435077"/>
                <a:ext cx="7886700" cy="1554157"/>
              </a:xfrm>
              <a:prstGeom prst="rect">
                <a:avLst/>
              </a:prstGeom>
              <a:blipFill>
                <a:blip r:embed="rId4"/>
                <a:stretch>
                  <a:fillRect t="-9677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3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en-US" sz="40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728842"/>
              </a:xfrm>
              <a:blipFill>
                <a:blip r:embed="rId3"/>
                <a:stretch>
                  <a:fillRect t="-2203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33916"/>
            <a:ext cx="8515350" cy="127590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Equation for the Mean</a:t>
            </a:r>
            <a:br>
              <a:rPr lang="en-US" dirty="0">
                <a:latin typeface="Garamond" panose="02020404030301010803" pitchFamily="18" charset="0"/>
              </a:rPr>
            </a:b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BB1ED-EBCF-184D-80AB-53425901763D}"/>
              </a:ext>
            </a:extLst>
          </p:cNvPr>
          <p:cNvSpPr txBox="1"/>
          <p:nvPr/>
        </p:nvSpPr>
        <p:spPr>
          <a:xfrm>
            <a:off x="1967023" y="2654323"/>
            <a:ext cx="5209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aramond" panose="02020404030301010803" pitchFamily="18" charset="0"/>
              </a:rPr>
              <a:t>In Africa: </a:t>
            </a:r>
            <a:br>
              <a:rPr lang="en-US" sz="4000" dirty="0">
                <a:latin typeface="Garamond" panose="02020404030301010803" pitchFamily="18" charset="0"/>
              </a:rPr>
            </a:br>
            <a:r>
              <a:rPr lang="en-US" sz="4000" i="1" dirty="0">
                <a:latin typeface="Garamond" panose="02020404030301010803" pitchFamily="18" charset="0"/>
              </a:rPr>
              <a:t>A</a:t>
            </a:r>
            <a:r>
              <a:rPr lang="en-US" sz="4000" i="1" baseline="-25000" dirty="0">
                <a:latin typeface="Garamond" panose="02020404030301010803" pitchFamily="18" charset="0"/>
              </a:rPr>
              <a:t>i</a:t>
            </a:r>
            <a:r>
              <a:rPr lang="en-US" sz="4000" baseline="-25000" dirty="0">
                <a:latin typeface="Garamond" panose="02020404030301010803" pitchFamily="18" charset="0"/>
              </a:rPr>
              <a:t> </a:t>
            </a:r>
            <a:r>
              <a:rPr lang="en-US" sz="4000" dirty="0">
                <a:latin typeface="Garamond" panose="02020404030301010803" pitchFamily="18" charset="0"/>
              </a:rPr>
              <a:t>= 1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* 1</a:t>
                </a:r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4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sz="4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40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0A0A8B-B27F-A744-B5A1-F3F94F9E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289808"/>
                <a:ext cx="7886700" cy="2366173"/>
              </a:xfrm>
              <a:prstGeom prst="rect">
                <a:avLst/>
              </a:prstGeom>
              <a:blipFill>
                <a:blip r:embed="rId4"/>
                <a:stretch>
                  <a:fillRect t="-6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6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21515</TotalTime>
  <Words>1088</Words>
  <Application>Microsoft Macintosh PowerPoint</Application>
  <PresentationFormat>On-screen Show (4:3)</PresentationFormat>
  <Paragraphs>144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Interactions  Week 11 06 April 2020 </vt:lpstr>
      <vt:lpstr>Centering Predictor Variables</vt:lpstr>
      <vt:lpstr>Standardizing Predictor Variables</vt:lpstr>
      <vt:lpstr>The Bias-Variance Tradeoff</vt:lpstr>
      <vt:lpstr>Interactions: What If Predictors Depend Upon Other Predictors?</vt:lpstr>
      <vt:lpstr>Linear Regression for GDP Predictor:  Ruggedness</vt:lpstr>
      <vt:lpstr>Multiple Regression for GDP Predictors:  Ruggedness and Continent Identity</vt:lpstr>
      <vt:lpstr>Equation for the Mean </vt:lpstr>
      <vt:lpstr>Equation for the Mean </vt:lpstr>
      <vt:lpstr>PowerPoint Presentation</vt:lpstr>
      <vt:lpstr>Multiple Regression for GDP Predictors:  Ruggedness, Continent Identity, and Interaction</vt:lpstr>
      <vt:lpstr>Do Some Math!</vt:lpstr>
      <vt:lpstr>Do Some Math!</vt:lpstr>
      <vt:lpstr>Do Some Math!</vt:lpstr>
      <vt:lpstr>Multiple Regression for GDP (Conventional Form) Predictors:  Ruggedness, Continent Identity, and Interaction</vt:lpstr>
      <vt:lpstr>Equation for the Mean </vt:lpstr>
      <vt:lpstr>Equation for the Mean </vt:lpstr>
      <vt:lpstr>Multiple Regression for Blooms (Conventional Form) Predictors:  Water, Shade, and Interaction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396</cp:revision>
  <dcterms:created xsi:type="dcterms:W3CDTF">2019-02-10T22:55:32Z</dcterms:created>
  <dcterms:modified xsi:type="dcterms:W3CDTF">2020-04-05T20:01:48Z</dcterms:modified>
</cp:coreProperties>
</file>